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7"/>
  </p:notesMasterIdLst>
  <p:handoutMasterIdLst>
    <p:handoutMasterId r:id="rId28"/>
  </p:handoutMasterIdLst>
  <p:sldIdLst>
    <p:sldId id="298" r:id="rId4"/>
    <p:sldId id="283" r:id="rId5"/>
    <p:sldId id="297" r:id="rId6"/>
    <p:sldId id="299" r:id="rId7"/>
    <p:sldId id="300" r:id="rId8"/>
    <p:sldId id="292" r:id="rId9"/>
    <p:sldId id="284" r:id="rId10"/>
    <p:sldId id="301" r:id="rId11"/>
    <p:sldId id="293" r:id="rId12"/>
    <p:sldId id="302" r:id="rId13"/>
    <p:sldId id="303" r:id="rId14"/>
    <p:sldId id="304" r:id="rId15"/>
    <p:sldId id="305" r:id="rId16"/>
    <p:sldId id="306" r:id="rId17"/>
    <p:sldId id="308" r:id="rId18"/>
    <p:sldId id="309" r:id="rId19"/>
    <p:sldId id="294" r:id="rId20"/>
    <p:sldId id="310" r:id="rId21"/>
    <p:sldId id="311" r:id="rId22"/>
    <p:sldId id="312" r:id="rId23"/>
    <p:sldId id="314" r:id="rId24"/>
    <p:sldId id="313" r:id="rId25"/>
    <p:sldId id="296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C787AE-A2C6-4A28-BCC7-4D89EB21DEE5}" type="datetime1">
              <a:rPr lang="es-ES" smtClean="0"/>
              <a:t>06/03/2024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DA65D4-3BBC-4853-83D3-F449A9B7FDA5}" type="datetime1">
              <a:rPr lang="es-ES" noProof="0" smtClean="0"/>
              <a:t>06/03/2024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848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726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7200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3913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662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28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349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64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524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718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202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006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9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Edite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400" b="1" spc="-300" dirty="0"/>
            </a:lvl1pPr>
          </a:lstStyle>
          <a:p>
            <a:pPr lvl="0" algn="r" rtl="0"/>
            <a:r>
              <a:rPr lang="es-ES" noProof="0"/>
              <a:t>Gracias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780099" y="6479847"/>
            <a:ext cx="1915907" cy="266149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es-ES" sz="1800" b="1" i="0" spc="-100" noProof="0" dirty="0">
                <a:solidFill>
                  <a:schemeClr val="accent1"/>
                </a:solidFill>
                <a:latin typeface="+mj-lt"/>
              </a:rPr>
              <a:t>Grupo 1 - Cibertejas</a:t>
            </a:r>
            <a:endParaRPr lang="es-ES" sz="1400" b="0" i="0" spc="14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Texto">
            <a:extLst>
              <a:ext uri="{FF2B5EF4-FFF2-40B4-BE49-F238E27FC236}">
                <a16:creationId xmlns:a16="http://schemas.microsoft.com/office/drawing/2014/main" id="{903F2BA6-A456-AD67-5D4D-D8A2EC5807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2235" r="-2" b="12621"/>
          <a:stretch/>
        </p:blipFill>
        <p:spPr>
          <a:xfrm>
            <a:off x="20" y="10"/>
            <a:ext cx="9780568" cy="637134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rtlCol="0" anchor="t">
            <a:normAutofit/>
          </a:bodyPr>
          <a:lstStyle/>
          <a:p>
            <a:pPr rtl="0"/>
            <a:r>
              <a:rPr lang="es-ES"/>
              <a:t>Cibertejas Proteicas – Innovación y Emprendimiento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Grupo 1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9EA71E-F021-DAB9-8FAD-FE62267F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DE40302-3250-877D-AF6B-6246F036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es-PE" sz="3000" dirty="0"/>
              <a:t>Prototipos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33D6271-3E6D-99D8-949C-A7273103BD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 err="1"/>
              <a:t>Producto</a:t>
            </a:r>
            <a:r>
              <a:rPr lang="en-US" dirty="0"/>
              <a:t> Principal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42D13573-5660-A316-E52E-8F654EA3261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F5AF912-CAC0-8078-C42E-4121FA296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79" y="2111905"/>
            <a:ext cx="2475889" cy="2256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538DED-6A25-1360-261F-07AB1C916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82" y="2098676"/>
            <a:ext cx="2496118" cy="2256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E305DC-F850-7FD5-2CFF-C17BCC85A4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17" y="2091749"/>
            <a:ext cx="2475889" cy="2312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6FDB22-CAAB-E437-D233-AD992405BA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111905"/>
            <a:ext cx="2331944" cy="231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657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9E7C71D-533E-BCC8-5983-B12D515A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es-PE" sz="3000" dirty="0"/>
              <a:t>Prototipos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ABDD53E-13B6-3A55-4D03-63EDD99EB4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>
            <a:normAutofit/>
          </a:bodyPr>
          <a:lstStyle/>
          <a:p>
            <a:r>
              <a:rPr lang="es-PE" dirty="0" err="1"/>
              <a:t>Packing</a:t>
            </a:r>
            <a:r>
              <a:rPr lang="es-PE" dirty="0"/>
              <a:t> - Aplicación Móvil – Redes Sociales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9CBD474-BAC6-131E-3E7E-3B69EFC1F1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A741862-07F1-E7A2-02DF-BA54AE93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624931"/>
            <a:ext cx="1785206" cy="3608138"/>
          </a:xfrm>
          <a:prstGeom prst="rect">
            <a:avLst/>
          </a:prstGeom>
        </p:spPr>
      </p:pic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73D695C-F687-744F-0ABF-D27C2D2A4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r="12142"/>
          <a:stretch/>
        </p:blipFill>
        <p:spPr bwMode="auto">
          <a:xfrm>
            <a:off x="8427749" y="1780941"/>
            <a:ext cx="3343564" cy="3332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Imagen 14" descr="Un grupo de folletos sobre una superficie de madera&#10;&#10;Descripción generada automáticamente con confianza media">
            <a:extLst>
              <a:ext uri="{FF2B5EF4-FFF2-40B4-BE49-F238E27FC236}">
                <a16:creationId xmlns:a16="http://schemas.microsoft.com/office/drawing/2014/main" id="{577B0435-E508-D8EF-E0C2-DC7364D8B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744738"/>
            <a:ext cx="3368523" cy="3368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01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6FB61A7-E46A-1A8B-AA14-A3B403E5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Lista de Equipos, Herramientas y Maquinarias</a:t>
            </a:r>
            <a:endParaRPr lang="es-PE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6EBDEB3-9C62-D175-326E-402C5B93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Lista de Equipos:</a:t>
            </a:r>
          </a:p>
          <a:p>
            <a:r>
              <a:rPr lang="es-MX" dirty="0"/>
              <a:t>Mezcladora de Ingredientes.</a:t>
            </a:r>
          </a:p>
          <a:p>
            <a:r>
              <a:rPr lang="es-MX" dirty="0"/>
              <a:t>Calentador y </a:t>
            </a:r>
            <a:r>
              <a:rPr lang="es-MX" dirty="0" err="1"/>
              <a:t>Derretidor</a:t>
            </a:r>
            <a:r>
              <a:rPr lang="es-MX" dirty="0"/>
              <a:t> de Chocolate.</a:t>
            </a:r>
          </a:p>
          <a:p>
            <a:r>
              <a:rPr lang="es-MX" dirty="0"/>
              <a:t>Refrigerador.</a:t>
            </a:r>
          </a:p>
          <a:p>
            <a:r>
              <a:rPr lang="es-MX" dirty="0"/>
              <a:t>Envasadora al Vacío.</a:t>
            </a:r>
          </a:p>
          <a:p>
            <a:r>
              <a:rPr lang="es-MX" dirty="0"/>
              <a:t>Básculas Digitales.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729124-8187-2135-9603-BFAAA6364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Lista de Herramientas:</a:t>
            </a:r>
          </a:p>
          <a:p>
            <a:r>
              <a:rPr lang="es-MX" dirty="0"/>
              <a:t>Espátulas y Cucharas de Silicona.</a:t>
            </a:r>
          </a:p>
          <a:p>
            <a:r>
              <a:rPr lang="es-MX" dirty="0"/>
              <a:t>Moldes para Chocotejas.</a:t>
            </a:r>
          </a:p>
          <a:p>
            <a:r>
              <a:rPr lang="es-MX" dirty="0"/>
              <a:t>Termómetro para Chocolate.</a:t>
            </a:r>
          </a:p>
          <a:p>
            <a:r>
              <a:rPr lang="es-MX" dirty="0"/>
              <a:t>Cuchillos de Cocina.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A2B773E-E0E9-0EC9-F06B-C2E47CEDB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Lista de Maquinarias:</a:t>
            </a:r>
          </a:p>
          <a:p>
            <a:r>
              <a:rPr lang="es-MX" dirty="0"/>
              <a:t>Tostadora de Frutos Secos.</a:t>
            </a:r>
          </a:p>
          <a:p>
            <a:r>
              <a:rPr lang="es-MX" dirty="0"/>
              <a:t>Molino o Picadora de Frutos Secos.</a:t>
            </a:r>
          </a:p>
          <a:p>
            <a:r>
              <a:rPr lang="es-MX" dirty="0"/>
              <a:t>Tamizadora de Ingredientes Secos.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DA233D-CBEF-481F-9E8D-74CE54E308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13" name="Imagen 12" descr="Una bandeja con comida en la mano">
            <a:extLst>
              <a:ext uri="{FF2B5EF4-FFF2-40B4-BE49-F238E27FC236}">
                <a16:creationId xmlns:a16="http://schemas.microsoft.com/office/drawing/2014/main" id="{C1AD9D1A-9906-7BB6-F561-80846ECD0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44" b="6105"/>
          <a:stretch/>
        </p:blipFill>
        <p:spPr>
          <a:xfrm>
            <a:off x="4301550" y="3556100"/>
            <a:ext cx="6858000" cy="28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C52517F4-A827-D150-A39D-B7328DC2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 anchor="ctr">
            <a:normAutofit/>
          </a:bodyPr>
          <a:lstStyle/>
          <a:p>
            <a:r>
              <a:rPr lang="es-PE" sz="3000"/>
              <a:t>Diagrama de Flujo del Producto</a:t>
            </a: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2FD17ED4-ABA6-F26D-24AD-454BA0D0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64" y="867380"/>
            <a:ext cx="6456272" cy="5503971"/>
          </a:xfrm>
          <a:prstGeom prst="rect">
            <a:avLst/>
          </a:prstGeom>
          <a:noFill/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6E39F6D-A229-6FE7-D6B6-C33B459F4E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1657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2B0614D-7A56-25DB-D6AE-3342B1AC0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1" r="8968" b="-1"/>
          <a:stretch/>
        </p:blipFill>
        <p:spPr>
          <a:xfrm>
            <a:off x="6096000" y="-1"/>
            <a:ext cx="6096000" cy="6371351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4FA1B9-6554-DB96-7880-C2BA1E7B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</p:spPr>
        <p:txBody>
          <a:bodyPr anchor="ctr">
            <a:normAutofit/>
          </a:bodyPr>
          <a:lstStyle/>
          <a:p>
            <a:r>
              <a:rPr lang="es-PE" dirty="0"/>
              <a:t>Propiedad Intelectual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6C8E78-C1CF-22E4-CC50-2905F98D1B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</p:spPr>
        <p:txBody>
          <a:bodyPr>
            <a:normAutofit/>
          </a:bodyPr>
          <a:lstStyle/>
          <a:p>
            <a:r>
              <a:rPr lang="es-PE" dirty="0"/>
              <a:t>Proteger la Idea de Negocio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3CDBD0-8F66-0599-BDFF-37100F46D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>
            <a:normAutofit/>
          </a:bodyPr>
          <a:lstStyle/>
          <a:p>
            <a:r>
              <a:rPr lang="es-PE" dirty="0">
                <a:effectLst/>
              </a:rPr>
              <a:t>Al desarrollar nuestro proyecto para crear una empresa de chocotejas con alto contenido proteico, consideramos fundamental asegurar la protección de esta innovadora idea bajo las leyes de propiedad intelectual.</a:t>
            </a:r>
          </a:p>
          <a:p>
            <a:r>
              <a:rPr lang="es-PE" dirty="0"/>
              <a:t>Registro de Marca.</a:t>
            </a:r>
          </a:p>
          <a:p>
            <a:r>
              <a:rPr lang="es-PE" dirty="0"/>
              <a:t>Patente para la Innovacion.</a:t>
            </a:r>
          </a:p>
          <a:p>
            <a:r>
              <a:rPr lang="es-PE" dirty="0"/>
              <a:t>Contratos y Acuerdos de Confidencialidad.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EEEEDC7C-60DF-1455-6DEC-B2956A8FB8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7A1D93-7BF1-D6EC-F1E9-3F6D6A2C2FC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144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Grupo de personas alrededor de una mesa&#10;&#10;Descripción generada automáticamente">
            <a:extLst>
              <a:ext uri="{FF2B5EF4-FFF2-40B4-BE49-F238E27FC236}">
                <a16:creationId xmlns:a16="http://schemas.microsoft.com/office/drawing/2014/main" id="{58BEE614-21E8-B9CA-BFAB-7D33F9F333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7432" b="17432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Viabilidad de Mercado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Criterios de Segmentación, Investigación de Mercado y Resultados de Encuesta Online.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5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0951F62-304A-D38F-4F08-1D80595C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Investigación de Mercado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5FB2AC4-5675-0FAD-A165-CB60DBC629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PE" dirty="0"/>
              <a:t>Criterios de Segmentación – Investigación de mercado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824A2DD-2AB1-318D-FADB-3BCFDCB4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Tendencia de Consumo Saludable: </a:t>
            </a:r>
            <a:r>
              <a:rPr lang="es-MX" dirty="0"/>
              <a:t>Los consumidores buscan opciones que no comprometan su compromiso con un estilo de vida saludable.</a:t>
            </a:r>
          </a:p>
          <a:p>
            <a:r>
              <a:rPr lang="es-MX" b="1" dirty="0"/>
              <a:t>Segmentación del Mercado: </a:t>
            </a:r>
            <a:r>
              <a:rPr lang="es-MX" dirty="0"/>
              <a:t>La demanda de productos con alto contenido proteico es especialmente fuerte entre los consumidores activos y aquellos que se centran en el fitness.</a:t>
            </a:r>
          </a:p>
          <a:p>
            <a:r>
              <a:rPr lang="es-MX" b="1" dirty="0"/>
              <a:t>Competencia y Oportunidades: </a:t>
            </a:r>
            <a:r>
              <a:rPr lang="es-MX" dirty="0"/>
              <a:t>La falta de opciones diversificadas y de calidad ofrece una oportunidad para destacar en el mercado.</a:t>
            </a:r>
          </a:p>
          <a:p>
            <a:r>
              <a:rPr lang="es-MX" b="1" dirty="0"/>
              <a:t>Precio y Percepción de Valor: </a:t>
            </a:r>
            <a:r>
              <a:rPr lang="es-MX" dirty="0"/>
              <a:t>La transparencia en la información nutricional y la calidad de los ingredientes contribuyen significativamente a la percepción de valor.</a:t>
            </a:r>
          </a:p>
          <a:p>
            <a:r>
              <a:rPr lang="es-MX" b="1" dirty="0"/>
              <a:t>Canales de Distribución: </a:t>
            </a:r>
            <a:r>
              <a:rPr lang="es-PE" dirty="0"/>
              <a:t>La presencia en tiendas de alimentos saludables y gimnasios puede ser estratégica para llegar al público objetivo.</a:t>
            </a:r>
            <a:endParaRPr lang="es-MX" dirty="0"/>
          </a:p>
          <a:p>
            <a:r>
              <a:rPr lang="es-MX" b="1" dirty="0"/>
              <a:t>Marketing y Comunicación: </a:t>
            </a:r>
            <a:r>
              <a:rPr lang="es-MX" dirty="0"/>
              <a:t>Colaboraciones con influencers del fitness y expertos en nutrición pueden amplificar la visibilidad del producto.</a:t>
            </a:r>
          </a:p>
          <a:p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730366-A38A-82C3-4BB0-382ED92FD0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31398-9725-1FFC-9BDA-B6744810A0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16</a:t>
            </a:fld>
            <a:endParaRPr lang="es-ES" noProof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0756E91F-A564-AE9C-D29F-266721B2F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66521"/>
              </p:ext>
            </p:extLst>
          </p:nvPr>
        </p:nvGraphicFramePr>
        <p:xfrm>
          <a:off x="3466898" y="5218545"/>
          <a:ext cx="5663999" cy="9727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527145">
                  <a:extLst>
                    <a:ext uri="{9D8B030D-6E8A-4147-A177-3AD203B41FA5}">
                      <a16:colId xmlns:a16="http://schemas.microsoft.com/office/drawing/2014/main" val="3151850767"/>
                    </a:ext>
                  </a:extLst>
                </a:gridCol>
                <a:gridCol w="4136854">
                  <a:extLst>
                    <a:ext uri="{9D8B030D-6E8A-4147-A177-3AD203B41FA5}">
                      <a16:colId xmlns:a16="http://schemas.microsoft.com/office/drawing/2014/main" val="3717058534"/>
                    </a:ext>
                  </a:extLst>
                </a:gridCol>
              </a:tblGrid>
              <a:tr h="324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</a:rPr>
                        <a:t>Demográfico</a:t>
                      </a:r>
                      <a:endParaRPr lang="es-P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 b="0" dirty="0">
                          <a:effectLst/>
                        </a:rPr>
                        <a:t>Hombres – Mujeres – General – 18-70 años</a:t>
                      </a:r>
                      <a:endParaRPr lang="es-P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758212"/>
                  </a:ext>
                </a:extLst>
              </a:tr>
              <a:tr h="324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</a:rPr>
                        <a:t>Geográfico</a:t>
                      </a:r>
                      <a:endParaRPr lang="es-P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</a:rPr>
                        <a:t>Lima (Perú)</a:t>
                      </a:r>
                      <a:endParaRPr lang="es-P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9938224"/>
                  </a:ext>
                </a:extLst>
              </a:tr>
              <a:tr h="324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>
                          <a:effectLst/>
                        </a:rPr>
                        <a:t>Psicográfica</a:t>
                      </a:r>
                      <a:endParaRPr lang="es-P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600" dirty="0">
                          <a:effectLst/>
                        </a:rPr>
                        <a:t>Personas saludables, deportistas.</a:t>
                      </a:r>
                      <a:endParaRPr lang="es-P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230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019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Informe de Investigación de Mercado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10" name="Imagen 9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EFD4747-F3AC-06C2-BC42-FB6B16FA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86" y="1139905"/>
            <a:ext cx="4710193" cy="2501316"/>
          </a:xfrm>
          <a:prstGeom prst="rect">
            <a:avLst/>
          </a:prstGeom>
        </p:spPr>
      </p:pic>
      <p:pic>
        <p:nvPicPr>
          <p:cNvPr id="11" name="Imagen 1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8BCB068E-83C5-34F9-A789-7EAD11AA5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3720860"/>
            <a:ext cx="5261366" cy="2501316"/>
          </a:xfrm>
          <a:prstGeom prst="rect">
            <a:avLst/>
          </a:prstGeom>
        </p:spPr>
      </p:pic>
      <p:pic>
        <p:nvPicPr>
          <p:cNvPr id="12" name="Imagen 11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E8681CA-B98D-5491-A30E-41FBA740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39905"/>
            <a:ext cx="5074285" cy="2305050"/>
          </a:xfrm>
          <a:prstGeom prst="rect">
            <a:avLst/>
          </a:prstGeom>
        </p:spPr>
      </p:pic>
      <p:pic>
        <p:nvPicPr>
          <p:cNvPr id="13" name="Imagen 1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036F85F-E28A-755D-7323-67A1D43C9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20860"/>
            <a:ext cx="5083437" cy="25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FDF4A-BED2-A4D6-96CF-F850F5D6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Informe de Investigación de Mercado (cont.)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5302D8-313B-B9DB-1660-11A1E2591C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BA20B1-9231-9582-F10C-886CDFA8FAE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18</a:t>
            </a:fld>
            <a:endParaRPr lang="es-ES" noProof="0"/>
          </a:p>
        </p:txBody>
      </p:sp>
      <p:pic>
        <p:nvPicPr>
          <p:cNvPr id="7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C48D99EE-168B-DBE6-83FF-43A31A7F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156325"/>
            <a:ext cx="4904826" cy="2295584"/>
          </a:xfrm>
          <a:prstGeom prst="rect">
            <a:avLst/>
          </a:prstGeom>
        </p:spPr>
      </p:pic>
      <p:pic>
        <p:nvPicPr>
          <p:cNvPr id="8" name="Imagen 7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839E3F77-7C1E-AEBA-A49D-C7A52FAF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03" y="1156325"/>
            <a:ext cx="5502870" cy="2419562"/>
          </a:xfrm>
          <a:prstGeom prst="rect">
            <a:avLst/>
          </a:prstGeom>
        </p:spPr>
      </p:pic>
      <p:pic>
        <p:nvPicPr>
          <p:cNvPr id="9" name="Imagen 8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FB5C9EBE-C4AD-AC72-4F28-7539BE15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823855"/>
            <a:ext cx="4904826" cy="2360937"/>
          </a:xfrm>
          <a:prstGeom prst="rect">
            <a:avLst/>
          </a:prstGeom>
        </p:spPr>
      </p:pic>
      <p:pic>
        <p:nvPicPr>
          <p:cNvPr id="10" name="Imagen 9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F3BF8251-8371-0CB7-2CAA-8DA562DED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6" y="3765231"/>
            <a:ext cx="5279637" cy="24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86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a dona de chocolate">
            <a:extLst>
              <a:ext uri="{FF2B5EF4-FFF2-40B4-BE49-F238E27FC236}">
                <a16:creationId xmlns:a16="http://schemas.microsoft.com/office/drawing/2014/main" id="{F544F8D4-82E4-377E-A9EE-E55C715D28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7432" b="17432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Viabilidad de la Industria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Conceptos y Análisis de Porter.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6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Imagen que contiene interior, tabla, puesto, pieza&#10;&#10;Descripción generada automáticamente">
            <a:extLst>
              <a:ext uri="{FF2B5EF4-FFF2-40B4-BE49-F238E27FC236}">
                <a16:creationId xmlns:a16="http://schemas.microsoft.com/office/drawing/2014/main" id="{242927A5-33A5-8CBC-8A5B-2D8BCF5333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55" r="2155"/>
          <a:stretch>
            <a:fillRect/>
          </a:stretch>
        </p:blipFill>
        <p:spPr/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5"/>
            <a:ext cx="5250670" cy="3702665"/>
          </a:xfrm>
        </p:spPr>
        <p:txBody>
          <a:bodyPr rtlCol="0"/>
          <a:lstStyle/>
          <a:p>
            <a:pPr marL="0" indent="0" rtl="0">
              <a:buNone/>
            </a:pPr>
            <a:r>
              <a:rPr lang="es-MX" sz="2800" dirty="0"/>
              <a:t>En el competitivo mercado de snacks saludables, presentamos nuestra innovadora oferta: Chocotejas Saludables. Este exquisito dulce peruano tradicional se reinventa con ingredientes nutritivos y de alta calidad.</a:t>
            </a:r>
            <a:endParaRPr lang="es-ES" dirty="0"/>
          </a:p>
        </p:txBody>
      </p:sp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200" dirty="0"/>
              <a:t>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dirty="0"/>
              <a:t>Chocotejas Saludables, una propuesta innovadora dirigida a personas activas y conscientes de su salud que desean disfrutar de un dulce sin comprometer su bienestar.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C329FCDF-AE37-F5C2-FA75-C1AFF786B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9" b="-2"/>
          <a:stretch/>
        </p:blipFill>
        <p:spPr>
          <a:xfrm>
            <a:off x="6096000" y="-1"/>
            <a:ext cx="6096000" cy="6371351"/>
          </a:xfrm>
          <a:prstGeom prst="rect">
            <a:avLst/>
          </a:prstGeom>
          <a:noFill/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6E76A8A-91DF-3911-59B2-E3922D83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985000"/>
          </a:xfrm>
        </p:spPr>
        <p:txBody>
          <a:bodyPr anchor="ctr">
            <a:normAutofit/>
          </a:bodyPr>
          <a:lstStyle/>
          <a:p>
            <a:r>
              <a:rPr lang="es-PE" dirty="0"/>
              <a:t>Definición de la Industria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E62142-CC49-44E0-3735-E480C0E5A2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</p:spPr>
        <p:txBody>
          <a:bodyPr>
            <a:normAutofit/>
          </a:bodyPr>
          <a:lstStyle/>
          <a:p>
            <a:r>
              <a:rPr lang="es-PE" dirty="0"/>
              <a:t>Definición y Conceptos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0F96BA7-20E9-A222-374A-791BEE420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36800"/>
            <a:ext cx="5472000" cy="3331312"/>
          </a:xfrm>
        </p:spPr>
        <p:txBody>
          <a:bodyPr anchor="b">
            <a:normAutofit/>
          </a:bodyPr>
          <a:lstStyle/>
          <a:p>
            <a:r>
              <a:rPr lang="es-MX" dirty="0"/>
              <a:t>Nos presentamos como una empresa especializada en la producción de chocotejas proteicas, brindando opciones de snacks saludables con un alto contenido de proteínas.</a:t>
            </a:r>
          </a:p>
          <a:p>
            <a:r>
              <a:rPr lang="es-MX" dirty="0"/>
              <a:t>Concepto Político</a:t>
            </a:r>
          </a:p>
          <a:p>
            <a:r>
              <a:rPr lang="es-MX" dirty="0"/>
              <a:t>Concepto Económico</a:t>
            </a:r>
          </a:p>
          <a:p>
            <a:r>
              <a:rPr lang="es-MX" dirty="0"/>
              <a:t>Concepto Social</a:t>
            </a:r>
          </a:p>
          <a:p>
            <a:r>
              <a:rPr lang="es-MX" dirty="0"/>
              <a:t>Concepto Tecnológico</a:t>
            </a:r>
          </a:p>
          <a:p>
            <a:r>
              <a:rPr lang="es-MX" dirty="0"/>
              <a:t>Concepto Ecológico</a:t>
            </a:r>
          </a:p>
          <a:p>
            <a:r>
              <a:rPr lang="es-MX" dirty="0"/>
              <a:t>Concepto Legal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F3B26-948A-4E1B-ACF0-84544584A5A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80730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Una persona sonriendo&#10;&#10;Descripción generada automáticamente con confianza media">
            <a:extLst>
              <a:ext uri="{FF2B5EF4-FFF2-40B4-BE49-F238E27FC236}">
                <a16:creationId xmlns:a16="http://schemas.microsoft.com/office/drawing/2014/main" id="{D9AAC3B9-B52E-B60A-E1C0-445B0FEBD2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55" r="2155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7EC0BAE-5669-4EB7-6C34-6CE0A065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Análisis de Fuerzas Competitivas de Porter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B4F5A24-E4D3-BE89-CC4C-FBEE156A83F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6964536"/>
              </p:ext>
            </p:extLst>
          </p:nvPr>
        </p:nvGraphicFramePr>
        <p:xfrm>
          <a:off x="0" y="1023457"/>
          <a:ext cx="6096000" cy="534789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67221">
                  <a:extLst>
                    <a:ext uri="{9D8B030D-6E8A-4147-A177-3AD203B41FA5}">
                      <a16:colId xmlns:a16="http://schemas.microsoft.com/office/drawing/2014/main" val="1611872694"/>
                    </a:ext>
                  </a:extLst>
                </a:gridCol>
                <a:gridCol w="4628779">
                  <a:extLst>
                    <a:ext uri="{9D8B030D-6E8A-4147-A177-3AD203B41FA5}">
                      <a16:colId xmlns:a16="http://schemas.microsoft.com/office/drawing/2014/main" val="2766471336"/>
                    </a:ext>
                  </a:extLst>
                </a:gridCol>
              </a:tblGrid>
              <a:tr h="5892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Fuerzas competitivas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Descripción según el caso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400588874"/>
                  </a:ext>
                </a:extLst>
              </a:tr>
              <a:tr h="901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>
                          <a:effectLst/>
                        </a:rPr>
                        <a:t>1. Amenazas de productos sustitutos</a:t>
                      </a:r>
                      <a:endParaRPr lang="es-P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Es crucial entender cómo los consumidores perciben la singularidad y los beneficios de nuestras chocotejas en comparación con las alternativas.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3127261568"/>
                  </a:ext>
                </a:extLst>
              </a:tr>
              <a:tr h="97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2. Rivalidad entre competidores</a:t>
                      </a: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Necesitamos evaluar la calidad de nuestro producto, establecer estrategias de precios competitivos y desarrollar campañas de marketing efectivas para destacarnos en este segmento.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2384875755"/>
                  </a:ext>
                </a:extLst>
              </a:tr>
              <a:tr h="8896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3. Amenazas de nuevos competidores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La inversión en tecnología, instalaciones de producción y la construcción de una marca sólida serán elementos cruciales para proteger nuestra posición en el mercado.</a:t>
                      </a: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494202942"/>
                  </a:ext>
                </a:extLst>
              </a:tr>
              <a:tr h="973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4. Poder de negociación con el cliente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Nuestro éxito estará vinculado a cómo los consumidores perciben el valor de nuestras chocotejas con alto contenido proteico frente a otras opciones disponibles.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2367006465"/>
                  </a:ext>
                </a:extLst>
              </a:tr>
              <a:tr h="10211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5. Poder de negociación con proveedores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400" dirty="0">
                          <a:effectLst/>
                        </a:rPr>
                        <a:t>La diversificación de proveedores y el establecimiento de relaciones sólidas serán esenciales para garantizar un suministro constante y condiciones favorables.</a:t>
                      </a:r>
                      <a:endParaRPr lang="es-P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38" marR="34138" marT="0" marB="0" anchor="ctr"/>
                </a:tc>
                <a:extLst>
                  <a:ext uri="{0D108BD9-81ED-4DB2-BD59-A6C34878D82A}">
                    <a16:rowId xmlns:a16="http://schemas.microsoft.com/office/drawing/2014/main" val="2164585543"/>
                  </a:ext>
                </a:extLst>
              </a:tr>
            </a:tbl>
          </a:graphicData>
        </a:graphic>
      </p:graphicFrame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12BEA9-EE0D-80EF-AF23-91E86B2FCD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38CAC2-42CD-2B09-6331-B543101820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753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3CCDF8D-2A7D-7CB0-327D-9094D8D6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s-PE" sz="3000"/>
              <a:t>Conclusiones y Recomendaciones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D6426B5F-1E2D-82FF-733A-236ACC59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12570"/>
            <a:ext cx="3600000" cy="507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1" dirty="0"/>
              <a:t>CONCLUSIONES</a:t>
            </a:r>
          </a:p>
          <a:p>
            <a:r>
              <a:rPr lang="es-MX" dirty="0"/>
              <a:t>La demanda creciente de snacks saludables y la aceptación de productos premium brindan una sólida oportunidad para el éxito de las chocotejas con alto contenido proteico.</a:t>
            </a:r>
          </a:p>
          <a:p>
            <a:r>
              <a:rPr lang="es-MX" dirty="0"/>
              <a:t>La experiencia del equipo y la innovación en la fusión del sabor tradicional con un perfil nutricional saludable proporcionan ventajas competitivas notables.</a:t>
            </a:r>
          </a:p>
          <a:p>
            <a:r>
              <a:rPr lang="es-MX" dirty="0"/>
              <a:t>El análisis SEPTE muestra una sólida alineación con las tendencias actuales, respaldando la relevancia y aceptación del producto en el mercado.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672AFAB-8306-F8F8-9E6D-DB353CD9AE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12570"/>
            <a:ext cx="3600450" cy="5078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1" dirty="0"/>
              <a:t>RECOMENDACIONES</a:t>
            </a:r>
          </a:p>
          <a:p>
            <a:r>
              <a:rPr lang="es-MX" dirty="0"/>
              <a:t>Desarrollar una estrategia de marketing centrada en resaltar las características únicas del producto.</a:t>
            </a:r>
          </a:p>
          <a:p>
            <a:r>
              <a:rPr lang="es-MX" dirty="0"/>
              <a:t>Incorporar prácticas sostenibles en la cadena de suministro y producción para abordar la creciente conciencia ambiental.</a:t>
            </a:r>
          </a:p>
          <a:p>
            <a:r>
              <a:rPr lang="es-MX" dirty="0"/>
              <a:t>Evaluar oportunidades de expansión internacional de manera estratégica.</a:t>
            </a:r>
          </a:p>
          <a:p>
            <a:r>
              <a:rPr lang="es-MX" dirty="0"/>
              <a:t>Mantenerse al tanto de las últimas tendencias y avances tecnológicos en la industria alimentaria.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6FF8DD-0214-FCE6-A035-929A6F4999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E8D14F-A4AE-D7A0-5B72-2E92EF9D98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22</a:t>
            </a:fld>
            <a:endParaRPr lang="es-ES" noProof="0"/>
          </a:p>
        </p:txBody>
      </p:sp>
      <p:pic>
        <p:nvPicPr>
          <p:cNvPr id="15" name="Imagen 14" descr="Comida en una mesa&#10;&#10;Descripción generada automáticamente con confianza baja">
            <a:extLst>
              <a:ext uri="{FF2B5EF4-FFF2-40B4-BE49-F238E27FC236}">
                <a16:creationId xmlns:a16="http://schemas.microsoft.com/office/drawing/2014/main" id="{D75A832F-8BF3-7FB4-F605-1CEFEE56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127" y="1112570"/>
            <a:ext cx="4234873" cy="42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Imagen que contiene interior, café, chocolate, cerca&#10;&#10;Descripción generada automáticamente">
            <a:extLst>
              <a:ext uri="{FF2B5EF4-FFF2-40B4-BE49-F238E27FC236}">
                <a16:creationId xmlns:a16="http://schemas.microsoft.com/office/drawing/2014/main" id="{07B5FE92-2C2B-D426-A3AA-792793061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217" b="15217"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5200" dirty="0"/>
              <a:t>Gracias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magen que contiene interior, tabla, artículos, puesto&#10;&#10;Descripción generada automáticamente">
            <a:extLst>
              <a:ext uri="{FF2B5EF4-FFF2-40B4-BE49-F238E27FC236}">
                <a16:creationId xmlns:a16="http://schemas.microsoft.com/office/drawing/2014/main" id="{76E8F7ED-ABDF-F916-E547-E643050BB6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55" r="2155"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es-ES" sz="5200" dirty="0"/>
              <a:t>Idea de Negocio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Análisis SEPTE.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MX" dirty="0"/>
              <a:t>Crecimiento del interés por la salud y el bienestar</a:t>
            </a:r>
            <a:r>
              <a:rPr lang="es-ES" dirty="0"/>
              <a:t>. </a:t>
            </a:r>
          </a:p>
          <a:p>
            <a:pPr rtl="0"/>
            <a:r>
              <a:rPr lang="es-MX" dirty="0"/>
              <a:t>Mayor disposición a pagar por productos premium</a:t>
            </a:r>
            <a:r>
              <a:rPr lang="es-ES" dirty="0"/>
              <a:t>. </a:t>
            </a:r>
          </a:p>
          <a:p>
            <a:pPr rtl="0"/>
            <a:r>
              <a:rPr lang="es-MX" dirty="0"/>
              <a:t>Crecimiento del comercio electrónico</a:t>
            </a:r>
            <a:r>
              <a:rPr lang="es-ES" dirty="0"/>
              <a:t>.</a:t>
            </a:r>
          </a:p>
          <a:p>
            <a:pPr rtl="0"/>
            <a:r>
              <a:rPr lang="es-MX" dirty="0"/>
              <a:t>Demanda de productos con menor impacto ambiental.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Imagen que contiene interior, tabla, artículos, puesto&#10;&#10;Descripción generada automáticamente">
            <a:extLst>
              <a:ext uri="{FF2B5EF4-FFF2-40B4-BE49-F238E27FC236}">
                <a16:creationId xmlns:a16="http://schemas.microsoft.com/office/drawing/2014/main" id="{FD3F6FAC-31FB-540E-720B-84525F2CA1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55" r="2155"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es-ES" sz="5200" dirty="0"/>
              <a:t>Idea de Negocio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Elección de Idea de Negocio.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3D3EBF6-B293-4CA2-0934-90042E396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40227"/>
              </p:ext>
            </p:extLst>
          </p:nvPr>
        </p:nvGraphicFramePr>
        <p:xfrm>
          <a:off x="6372212" y="3659969"/>
          <a:ext cx="5263317" cy="203615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738824">
                  <a:extLst>
                    <a:ext uri="{9D8B030D-6E8A-4147-A177-3AD203B41FA5}">
                      <a16:colId xmlns:a16="http://schemas.microsoft.com/office/drawing/2014/main" val="2237854316"/>
                    </a:ext>
                  </a:extLst>
                </a:gridCol>
                <a:gridCol w="534075">
                  <a:extLst>
                    <a:ext uri="{9D8B030D-6E8A-4147-A177-3AD203B41FA5}">
                      <a16:colId xmlns:a16="http://schemas.microsoft.com/office/drawing/2014/main" val="352123545"/>
                    </a:ext>
                  </a:extLst>
                </a:gridCol>
                <a:gridCol w="1990418">
                  <a:extLst>
                    <a:ext uri="{9D8B030D-6E8A-4147-A177-3AD203B41FA5}">
                      <a16:colId xmlns:a16="http://schemas.microsoft.com/office/drawing/2014/main" val="2667284523"/>
                    </a:ext>
                  </a:extLst>
                </a:gridCol>
              </a:tblGrid>
              <a:tr h="7831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 dirty="0">
                          <a:effectLst/>
                        </a:rPr>
                        <a:t>Materiales Reciclables</a:t>
                      </a:r>
                      <a:endParaRPr lang="es-P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 dirty="0">
                          <a:effectLst/>
                        </a:rPr>
                        <a:t>Opción con alto valor nutricional</a:t>
                      </a:r>
                      <a:endParaRPr lang="es-P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448701"/>
                  </a:ext>
                </a:extLst>
              </a:tr>
              <a:tr h="62650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>
                          <a:effectLst/>
                        </a:rPr>
                        <a:t>Disponibilidad para un amplio espectro de consumidores</a:t>
                      </a:r>
                      <a:endParaRPr lang="es-P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 dirty="0">
                          <a:effectLst/>
                        </a:rPr>
                        <a:t>Precio competitivo</a:t>
                      </a:r>
                      <a:endParaRPr lang="es-P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extLst>
                  <a:ext uri="{0D108BD9-81ED-4DB2-BD59-A6C34878D82A}">
                    <a16:rowId xmlns:a16="http://schemas.microsoft.com/office/drawing/2014/main" val="1916137491"/>
                  </a:ext>
                </a:extLst>
              </a:tr>
              <a:tr h="626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 dirty="0">
                          <a:effectLst/>
                        </a:rPr>
                        <a:t>Uso de Redes Sociales / Web Propia</a:t>
                      </a:r>
                      <a:endParaRPr lang="es-P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0" dirty="0">
                          <a:effectLst/>
                        </a:rPr>
                        <a:t>Marca especializada en Snacks saludables</a:t>
                      </a:r>
                      <a:endParaRPr lang="es-P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9525" marB="0" anchor="ctr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74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6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magen que contiene interior, tabla, artículos, puesto&#10;&#10;Descripción generada automáticamente">
            <a:extLst>
              <a:ext uri="{FF2B5EF4-FFF2-40B4-BE49-F238E27FC236}">
                <a16:creationId xmlns:a16="http://schemas.microsoft.com/office/drawing/2014/main" id="{7172B99E-2F93-E640-6005-5DF223868A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55" r="2155"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es-ES" sz="5200" dirty="0"/>
              <a:t>Idea de Negocio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s-ES" dirty="0"/>
              <a:t>Elección de Idea de Negocio(cont.)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MX" dirty="0"/>
              <a:t>Combinamos sabor tradicional de Chocotejas con alto contenido nutricional</a:t>
            </a:r>
            <a:r>
              <a:rPr lang="es-ES" dirty="0"/>
              <a:t>. </a:t>
            </a:r>
          </a:p>
          <a:p>
            <a:pPr rtl="0"/>
            <a:r>
              <a:rPr lang="es-MX" dirty="0"/>
              <a:t>Mercado en auge, creciente número de consumidores</a:t>
            </a:r>
            <a:r>
              <a:rPr lang="es-ES" dirty="0"/>
              <a:t>.</a:t>
            </a:r>
          </a:p>
          <a:p>
            <a:pPr rtl="0"/>
            <a:r>
              <a:rPr lang="es-MX" b="1" dirty="0"/>
              <a:t>Beneficiarios Directos: </a:t>
            </a:r>
            <a:r>
              <a:rPr lang="es-MX" dirty="0"/>
              <a:t>Consumidores, Deportistas, Personas con restricciones dietéticas</a:t>
            </a:r>
            <a:r>
              <a:rPr lang="es-ES" dirty="0"/>
              <a:t>.</a:t>
            </a:r>
          </a:p>
          <a:p>
            <a:pPr rtl="0"/>
            <a:r>
              <a:rPr lang="es-MX" b="1" dirty="0"/>
              <a:t>Beneficiarios Indirectos: </a:t>
            </a:r>
            <a:r>
              <a:rPr lang="es-MX" dirty="0"/>
              <a:t>Proveedores, Distribuidores, Comercializadores, Comunidad en General.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4723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Caja de chocolates&#10;&#10;Descripción generada automáticamente con confianza baja">
            <a:extLst>
              <a:ext uri="{FF2B5EF4-FFF2-40B4-BE49-F238E27FC236}">
                <a16:creationId xmlns:a16="http://schemas.microsoft.com/office/drawing/2014/main" id="{6086F073-B31B-63E5-186F-781EC31A1A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000" r="-2" b="19856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/>
              <a:t>Modelo de Negocio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Canvas</a:t>
            </a:r>
            <a:r>
              <a:rPr lang="es-ES" dirty="0"/>
              <a:t> y Planteamiento Estratégico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Escala de tiempo&#10;&#10;Descripción generada automáticamente">
            <a:extLst>
              <a:ext uri="{FF2B5EF4-FFF2-40B4-BE49-F238E27FC236}">
                <a16:creationId xmlns:a16="http://schemas.microsoft.com/office/drawing/2014/main" id="{F8170BBE-E063-6EE6-D2D7-750BDA18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" b="22392"/>
          <a:stretch/>
        </p:blipFill>
        <p:spPr>
          <a:xfrm>
            <a:off x="20" y="1"/>
            <a:ext cx="12191980" cy="6371350"/>
          </a:xfrm>
          <a:prstGeom prst="rect">
            <a:avLst/>
          </a:prstGeom>
          <a:noFill/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485ABF08-0061-ACDD-80E8-735D3ED0AE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  <p:sp>
        <p:nvSpPr>
          <p:cNvPr id="8" name="Marcador de número de diapositiva 7" hidden="1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Planteamiento Estratégico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Misión, Visión y Objetivos SMART</a:t>
            </a:r>
          </a:p>
        </p:txBody>
      </p:sp>
      <p:sp>
        <p:nvSpPr>
          <p:cNvPr id="12" name="Rectángulo 11" descr="Bloque de énfasis izquierdo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61933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769977"/>
            <a:ext cx="5472000" cy="360000"/>
          </a:xfrm>
        </p:spPr>
        <p:txBody>
          <a:bodyPr rtlCol="0"/>
          <a:lstStyle/>
          <a:p>
            <a:pPr rtl="0"/>
            <a:r>
              <a:rPr lang="es-ES" dirty="0"/>
              <a:t>Misión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165796"/>
            <a:ext cx="5472000" cy="1500314"/>
          </a:xfrm>
        </p:spPr>
        <p:txBody>
          <a:bodyPr rtlCol="0"/>
          <a:lstStyle/>
          <a:p>
            <a:pPr rtl="0"/>
            <a:r>
              <a:rPr lang="es-MX" dirty="0"/>
              <a:t>Ser la empresa líder en la elaboración y comercialización de chocotejas con alto contenido proteico, ofreciendo una alternativa saludable, nutritiva y deliciosa a nuestros consumidores, a la vez que contribuimos al cuidado del medio ambiente.</a:t>
            </a:r>
            <a:endParaRPr lang="es-ES" dirty="0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 descr="Barra de énfasis derech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5998" y="1619334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5998" y="1763851"/>
            <a:ext cx="5472000" cy="358775"/>
          </a:xfrm>
        </p:spPr>
        <p:txBody>
          <a:bodyPr rtlCol="0"/>
          <a:lstStyle/>
          <a:p>
            <a:pPr rtl="0"/>
            <a:r>
              <a:rPr lang="es-ES" dirty="0"/>
              <a:t>Visión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5885" y="2164450"/>
            <a:ext cx="5472113" cy="1500314"/>
          </a:xfrm>
        </p:spPr>
        <p:txBody>
          <a:bodyPr rtlCol="0"/>
          <a:lstStyle/>
          <a:p>
            <a:pPr rtl="0"/>
            <a:r>
              <a:rPr lang="es-MX" dirty="0"/>
              <a:t>Ser reconocida como la marca de referencia en el mercado de snacks saludables, por la calidad de nuestros productos, nuestro compromiso con la sostenibilidad y la satisfacción de nuestros clientes.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0" name="Rectángulo 9" descr="Bloque de énfasis izquierdo">
            <a:extLst>
              <a:ext uri="{FF2B5EF4-FFF2-40B4-BE49-F238E27FC236}">
                <a16:creationId xmlns:a16="http://schemas.microsoft.com/office/drawing/2014/main" id="{0C0DCC8C-C2F4-B15D-AC52-35E9C658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469" y="3682531"/>
            <a:ext cx="11074276" cy="806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BA74EDFF-8968-8249-E683-5B8030B98AD3}"/>
              </a:ext>
            </a:extLst>
          </p:cNvPr>
          <p:cNvSpPr txBox="1">
            <a:spLocks/>
          </p:cNvSpPr>
          <p:nvPr/>
        </p:nvSpPr>
        <p:spPr>
          <a:xfrm>
            <a:off x="393469" y="3868689"/>
            <a:ext cx="54720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Objetivos SMART</a:t>
            </a:r>
          </a:p>
        </p:txBody>
      </p:sp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CB4AAEAE-181E-764E-9FBC-10B2DBF5DB35}"/>
              </a:ext>
            </a:extLst>
          </p:cNvPr>
          <p:cNvSpPr txBox="1">
            <a:spLocks/>
          </p:cNvSpPr>
          <p:nvPr/>
        </p:nvSpPr>
        <p:spPr>
          <a:xfrm>
            <a:off x="393468" y="4334195"/>
            <a:ext cx="11366491" cy="18867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Objetivo 1: </a:t>
            </a:r>
            <a:r>
              <a:rPr lang="es-MX" dirty="0"/>
              <a:t>Posicionar la empresa como líder en la venta de snacks con alto contenido proteico en el mercado peruano dentro de los próximos 3 años, a través de campañas de Marketing digital y asociaciones con gimnasios locales que promocionen el producto, así como la inclusión de influencers fitness en la publicidad.</a:t>
            </a:r>
          </a:p>
          <a:p>
            <a:r>
              <a:rPr lang="es-MX" b="1" dirty="0"/>
              <a:t>Objetivo 2: </a:t>
            </a:r>
            <a:r>
              <a:rPr lang="es-MX" dirty="0"/>
              <a:t>Alcanzar un volumen de ventas de S/. 10,000 en el primer año de operación.</a:t>
            </a:r>
          </a:p>
        </p:txBody>
      </p:sp>
    </p:spTree>
    <p:extLst>
      <p:ext uri="{BB962C8B-B14F-4D97-AF65-F5344CB8AC3E}">
        <p14:creationId xmlns:p14="http://schemas.microsoft.com/office/powerpoint/2010/main" val="126173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Un plato con frutas&#10;&#10;Descripción generada automáticamente">
            <a:extLst>
              <a:ext uri="{FF2B5EF4-FFF2-40B4-BE49-F238E27FC236}">
                <a16:creationId xmlns:a16="http://schemas.microsoft.com/office/drawing/2014/main" id="{86FC5FDD-0BE1-20CF-869A-9D0027DD47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2884" r="-2" b="21972"/>
          <a:stretch/>
        </p:blipFill>
        <p:spPr>
          <a:xfrm>
            <a:off x="2411412" y="10"/>
            <a:ext cx="9780588" cy="6371341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958000" cy="1958400"/>
          </a:xfrm>
        </p:spPr>
        <p:txBody>
          <a:bodyPr rtlCol="0" anchor="ctr">
            <a:normAutofit/>
          </a:bodyPr>
          <a:lstStyle/>
          <a:p>
            <a:pPr rtl="0"/>
            <a:r>
              <a:rPr lang="es-ES"/>
              <a:t>Viabilidad Técnica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956300" cy="11005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Prototipos, Lista de equipos, Diagrama de Flujo del Producto y Propiedad Intelectual</a:t>
            </a:r>
          </a:p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0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{DF7B224E-F95F-422B-AF58-FD9023F9EDBD}tf16411250_win32</Template>
  <TotalTime>1432</TotalTime>
  <Words>1127</Words>
  <Application>Microsoft Office PowerPoint</Application>
  <PresentationFormat>Panorámica</PresentationFormat>
  <Paragraphs>160</Paragraphs>
  <Slides>23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Candara</vt:lpstr>
      <vt:lpstr>Corbel</vt:lpstr>
      <vt:lpstr>Times New Roman</vt:lpstr>
      <vt:lpstr>Personalizado</vt:lpstr>
      <vt:lpstr>Cibertejas Proteicas – Innovación y Emprendimiento</vt:lpstr>
      <vt:lpstr>Presentación</vt:lpstr>
      <vt:lpstr>Idea de Negocio</vt:lpstr>
      <vt:lpstr>Idea de Negocio</vt:lpstr>
      <vt:lpstr>Idea de Negocio</vt:lpstr>
      <vt:lpstr>Modelo de Negocio</vt:lpstr>
      <vt:lpstr>Presentación de PowerPoint</vt:lpstr>
      <vt:lpstr>Planteamiento Estratégico</vt:lpstr>
      <vt:lpstr>Viabilidad Técnica</vt:lpstr>
      <vt:lpstr>Prototipos</vt:lpstr>
      <vt:lpstr>Prototipos</vt:lpstr>
      <vt:lpstr>Lista de Equipos, Herramientas y Maquinarias</vt:lpstr>
      <vt:lpstr>Diagrama de Flujo del Producto</vt:lpstr>
      <vt:lpstr>Propiedad Intelectual</vt:lpstr>
      <vt:lpstr>Viabilidad de Mercado</vt:lpstr>
      <vt:lpstr>Investigación de Mercado</vt:lpstr>
      <vt:lpstr>Informe de Investigación de Mercado</vt:lpstr>
      <vt:lpstr>Informe de Investigación de Mercado (cont.)</vt:lpstr>
      <vt:lpstr>Viabilidad de la Industria</vt:lpstr>
      <vt:lpstr>Definición de la Industria</vt:lpstr>
      <vt:lpstr>Análisis de Fuerzas Competitivas de Porter</vt:lpstr>
      <vt:lpstr>Conclusiones y Recomendaciones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Cibertejas Proteicas – Innovación y Emprendimiento</dc:title>
  <dc:creator>I202221803 (De La Cruz Alfaro,Manuel Alejandro)</dc:creator>
  <cp:lastModifiedBy>I202218101 (Lopez Alvarez,Jose Luis)</cp:lastModifiedBy>
  <cp:revision>5</cp:revision>
  <dcterms:created xsi:type="dcterms:W3CDTF">2024-03-06T13:44:10Z</dcterms:created>
  <dcterms:modified xsi:type="dcterms:W3CDTF">2024-03-07T15:41:18Z</dcterms:modified>
</cp:coreProperties>
</file>